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2"/>
  </p:notes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onsolas" charset="1" panose="020B0609020204030204"/>
      <p:regular r:id="rId12"/>
    </p:embeddedFont>
    <p:embeddedFont>
      <p:font typeface="Consolas Bold" charset="1" panose="020B0709020204030204"/>
      <p:regular r:id="rId13"/>
    </p:embeddedFont>
    <p:embeddedFont>
      <p:font typeface="Consolas Italics" charset="1" panose="020B06090202040A0204"/>
      <p:regular r:id="rId14"/>
    </p:embeddedFont>
    <p:embeddedFont>
      <p:font typeface="Consolas Bold Italics" charset="1" panose="020B07090202040A0204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  <p:embeddedFont>
      <p:font typeface="Montserrat" charset="1" panose="00000500000000000000"/>
      <p:regular r:id="rId30"/>
    </p:embeddedFont>
    <p:embeddedFont>
      <p:font typeface="Montserrat Bold" charset="1" panose="00000800000000000000"/>
      <p:regular r:id="rId31"/>
    </p:embeddedFont>
    <p:embeddedFont>
      <p:font typeface="Montserrat Italics" charset="1" panose="00000500000000000000"/>
      <p:regular r:id="rId32"/>
    </p:embeddedFont>
    <p:embeddedFont>
      <p:font typeface="Montserrat Bold Italics" charset="1" panose="00000800000000000000"/>
      <p:regular r:id="rId33"/>
    </p:embeddedFont>
    <p:embeddedFont>
      <p:font typeface="Montserrat Thin" charset="1" panose="00000300000000000000"/>
      <p:regular r:id="rId34"/>
    </p:embeddedFont>
    <p:embeddedFont>
      <p:font typeface="Montserrat Thin Italics" charset="1" panose="00000300000000000000"/>
      <p:regular r:id="rId35"/>
    </p:embeddedFont>
    <p:embeddedFont>
      <p:font typeface="Montserrat Extra-Light" charset="1" panose="00000300000000000000"/>
      <p:regular r:id="rId36"/>
    </p:embeddedFont>
    <p:embeddedFont>
      <p:font typeface="Montserrat Extra-Light Italics" charset="1" panose="00000300000000000000"/>
      <p:regular r:id="rId37"/>
    </p:embeddedFont>
    <p:embeddedFont>
      <p:font typeface="Montserrat Light" charset="1" panose="00000400000000000000"/>
      <p:regular r:id="rId38"/>
    </p:embeddedFont>
    <p:embeddedFont>
      <p:font typeface="Montserrat Light Italics" charset="1" panose="00000400000000000000"/>
      <p:regular r:id="rId39"/>
    </p:embeddedFont>
    <p:embeddedFont>
      <p:font typeface="Montserrat Medium" charset="1" panose="00000600000000000000"/>
      <p:regular r:id="rId40"/>
    </p:embeddedFont>
    <p:embeddedFont>
      <p:font typeface="Montserrat Medium Italics" charset="1" panose="00000600000000000000"/>
      <p:regular r:id="rId41"/>
    </p:embeddedFont>
    <p:embeddedFont>
      <p:font typeface="Montserrat Semi-Bold" charset="1" panose="00000700000000000000"/>
      <p:regular r:id="rId42"/>
    </p:embeddedFont>
    <p:embeddedFont>
      <p:font typeface="Montserrat Semi-Bold Italics" charset="1" panose="00000700000000000000"/>
      <p:regular r:id="rId43"/>
    </p:embeddedFont>
    <p:embeddedFont>
      <p:font typeface="Montserrat Ultra-Bold" charset="1" panose="00000900000000000000"/>
      <p:regular r:id="rId44"/>
    </p:embeddedFont>
    <p:embeddedFont>
      <p:font typeface="Montserrat Ultra-Bold Italics" charset="1" panose="00000900000000000000"/>
      <p:regular r:id="rId45"/>
    </p:embeddedFont>
    <p:embeddedFont>
      <p:font typeface="Montserrat Heavy" charset="1" panose="00000A00000000000000"/>
      <p:regular r:id="rId46"/>
    </p:embeddedFont>
    <p:embeddedFont>
      <p:font typeface="Montserrat Heavy Italics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61" Target="slides/slide14.xml" Type="http://schemas.openxmlformats.org/officeDocument/2006/relationships/slide"/><Relationship Id="rId62" Target="notesMasters/notesMaster1.xml" Type="http://schemas.openxmlformats.org/officeDocument/2006/relationships/notesMaster"/><Relationship Id="rId63" Target="theme/theme2.xml" Type="http://schemas.openxmlformats.org/officeDocument/2006/relationships/theme"/><Relationship Id="rId64" Target="notesSlides/notesSlide1.xml" Type="http://schemas.openxmlformats.org/officeDocument/2006/relationships/notesSlide"/><Relationship Id="rId65" Target="notesSlides/notesSlide2.xml" Type="http://schemas.openxmlformats.org/officeDocument/2006/relationships/notesSlide"/><Relationship Id="rId66" Target="notesSlides/notesSlide3.xml" Type="http://schemas.openxmlformats.org/officeDocument/2006/relationships/notesSlide"/><Relationship Id="rId67" Target="notesSlides/notesSlide4.xml" Type="http://schemas.openxmlformats.org/officeDocument/2006/relationships/notesSlide"/><Relationship Id="rId68" Target="notesSlides/notesSlide5.xml" Type="http://schemas.openxmlformats.org/officeDocument/2006/relationships/notesSlide"/><Relationship Id="rId69" Target="notesSlides/notesSlide6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66% of US households own pets. Out of the 66%, about 65 mil owning dogs.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wrong wording for "mild memory"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9.jpe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29775" y="4088040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SAFE PAWS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29775" y="5238750"/>
            <a:ext cx="10805582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Ultra-Bold"/>
              </a:rPr>
              <a:t>TEAM FOXTROT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819994" y="7248721"/>
            <a:ext cx="427650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</a:rPr>
              <a:t>ECE - Capstone Design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29775" y="7008131"/>
            <a:ext cx="9288593" cy="48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</a:rPr>
              <a:t>MIDSEMESTER PRESENTATION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8077870" y="456578"/>
          <a:ext cx="9685256" cy="7096827"/>
        </p:xfrm>
        <a:graphic>
          <a:graphicData uri="http://schemas.openxmlformats.org/drawingml/2006/table">
            <a:tbl>
              <a:tblPr/>
              <a:tblGrid>
                <a:gridCol w="2202830"/>
                <a:gridCol w="3460936"/>
                <a:gridCol w="4021490"/>
              </a:tblGrid>
              <a:tr h="8152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Bold"/>
                        </a:rPr>
                        <a:t>Battery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31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1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Bold"/>
                        </a:rPr>
                        <a:t>Disadvantages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1CA"/>
                    </a:solidFill>
                  </a:tcPr>
                </a:tc>
              </a:tr>
              <a:tr h="14200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Bold"/>
                        </a:rPr>
                        <a:t>Nickel Metal Hydride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31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Cheaper</a:t>
                      </a:r>
                      <a:endParaRPr lang="en-US" sz="1100"/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Medium weight</a:t>
                      </a:r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Less memory (than Ni-Cd)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High charge loss over time</a:t>
                      </a:r>
                      <a:endParaRPr lang="en-US" sz="1100"/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only 500 cycles</a:t>
                      </a:r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Low cell voltage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0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Bold"/>
                        </a:rPr>
                        <a:t>Nickel Cadmium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31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Cheaper</a:t>
                      </a:r>
                      <a:endParaRPr lang="en-US" sz="1100"/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800 cycles on the low end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Heavy</a:t>
                      </a:r>
                      <a:endParaRPr lang="en-US" sz="1100"/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High charge loss over time</a:t>
                      </a:r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Memory</a:t>
                      </a:r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low cell voltage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0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Bold"/>
                        </a:rPr>
                        <a:t>Lithium Polymer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31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No memory</a:t>
                      </a:r>
                      <a:endParaRPr lang="en-US" sz="1100"/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lightweight</a:t>
                      </a:r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Low charge loss over time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Less power density than Lithium Ion</a:t>
                      </a:r>
                      <a:endParaRPr lang="en-US" sz="1100"/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more expensive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07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Bold"/>
                        </a:rPr>
                        <a:t>Lithium 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31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No memory</a:t>
                      </a:r>
                      <a:endParaRPr lang="en-US" sz="1100"/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lightweight</a:t>
                      </a:r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Low charge loss over time</a:t>
                      </a:r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More power density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more expensive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1028700" y="7153606"/>
            <a:ext cx="4259619" cy="2462834"/>
          </a:xfrm>
          <a:custGeom>
            <a:avLst/>
            <a:gdLst/>
            <a:ahLst/>
            <a:cxnLst/>
            <a:rect r="r" b="b" t="t" l="l"/>
            <a:pathLst>
              <a:path h="2462834" w="4259619">
                <a:moveTo>
                  <a:pt x="0" y="0"/>
                </a:moveTo>
                <a:lnTo>
                  <a:pt x="4259619" y="0"/>
                </a:lnTo>
                <a:lnTo>
                  <a:pt x="4259619" y="2462834"/>
                </a:lnTo>
                <a:lnTo>
                  <a:pt x="0" y="2462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431441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Battery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074950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F9B314"/>
                </a:solidFill>
                <a:latin typeface="Montserrat Heavy"/>
              </a:rPr>
              <a:t>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66541"/>
            <a:ext cx="6734425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We chose a 7.4V 2600mAh Rechargeable lithium ion Battery for our power needs. This is because it met all the criteria we needed, including voltage, reliability, rechargeability, and size. 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4488903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 Paws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69223" y="8101965"/>
            <a:ext cx="6590077" cy="8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01010"/>
                </a:solidFill>
                <a:latin typeface="Montserrat Classic Bold"/>
              </a:rPr>
              <a:t>POWER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30613" y="6851038"/>
            <a:ext cx="425276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 Classic"/>
              </a:rPr>
              <a:t>[5]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43252" y="9399282"/>
            <a:ext cx="217041" cy="3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70233" y="1937737"/>
            <a:ext cx="6090469" cy="1989267"/>
            <a:chOff x="0" y="0"/>
            <a:chExt cx="1604074" cy="5239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4074" cy="523922"/>
            </a:xfrm>
            <a:custGeom>
              <a:avLst/>
              <a:gdLst/>
              <a:ahLst/>
              <a:cxnLst/>
              <a:rect r="r" b="b" t="t" l="l"/>
              <a:pathLst>
                <a:path h="523922" w="1604074">
                  <a:moveTo>
                    <a:pt x="64829" y="0"/>
                  </a:moveTo>
                  <a:lnTo>
                    <a:pt x="1539245" y="0"/>
                  </a:lnTo>
                  <a:cubicBezTo>
                    <a:pt x="1556439" y="0"/>
                    <a:pt x="1572928" y="6830"/>
                    <a:pt x="1585086" y="18988"/>
                  </a:cubicBezTo>
                  <a:cubicBezTo>
                    <a:pt x="1597244" y="31146"/>
                    <a:pt x="1604074" y="47635"/>
                    <a:pt x="1604074" y="64829"/>
                  </a:cubicBezTo>
                  <a:lnTo>
                    <a:pt x="1604074" y="459093"/>
                  </a:lnTo>
                  <a:cubicBezTo>
                    <a:pt x="1604074" y="476287"/>
                    <a:pt x="1597244" y="492777"/>
                    <a:pt x="1585086" y="504934"/>
                  </a:cubicBezTo>
                  <a:cubicBezTo>
                    <a:pt x="1572928" y="517092"/>
                    <a:pt x="1556439" y="523922"/>
                    <a:pt x="1539245" y="523922"/>
                  </a:cubicBezTo>
                  <a:lnTo>
                    <a:pt x="64829" y="523922"/>
                  </a:lnTo>
                  <a:cubicBezTo>
                    <a:pt x="47635" y="523922"/>
                    <a:pt x="31146" y="517092"/>
                    <a:pt x="18988" y="504934"/>
                  </a:cubicBezTo>
                  <a:cubicBezTo>
                    <a:pt x="6830" y="492777"/>
                    <a:pt x="0" y="476287"/>
                    <a:pt x="0" y="459093"/>
                  </a:cubicBezTo>
                  <a:lnTo>
                    <a:pt x="0" y="64829"/>
                  </a:lnTo>
                  <a:cubicBezTo>
                    <a:pt x="0" y="47635"/>
                    <a:pt x="6830" y="31146"/>
                    <a:pt x="18988" y="18988"/>
                  </a:cubicBezTo>
                  <a:cubicBezTo>
                    <a:pt x="31146" y="6830"/>
                    <a:pt x="47635" y="0"/>
                    <a:pt x="648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604074" cy="619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nsolas"/>
                </a:rPr>
                <a:t>Initialize sensors module; Initialize data storage module; Initialize Bluetooth module;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3224" y="2193154"/>
            <a:ext cx="2976790" cy="1514297"/>
            <a:chOff x="0" y="0"/>
            <a:chExt cx="1597794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97794" cy="812800"/>
            </a:xfrm>
            <a:custGeom>
              <a:avLst/>
              <a:gdLst/>
              <a:ahLst/>
              <a:cxnLst/>
              <a:rect r="r" b="b" t="t" l="l"/>
              <a:pathLst>
                <a:path h="812800" w="1597794">
                  <a:moveTo>
                    <a:pt x="798897" y="0"/>
                  </a:moveTo>
                  <a:lnTo>
                    <a:pt x="1597794" y="406400"/>
                  </a:lnTo>
                  <a:lnTo>
                    <a:pt x="798897" y="812800"/>
                  </a:lnTo>
                  <a:lnTo>
                    <a:pt x="0" y="406400"/>
                  </a:lnTo>
                  <a:lnTo>
                    <a:pt x="79889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274621" y="25400"/>
              <a:ext cx="1048552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onsolas Bold"/>
                </a:rPr>
                <a:t>Start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981075"/>
            <a:ext cx="4488903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 Paws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69223" y="1479597"/>
            <a:ext cx="6590077" cy="8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01010"/>
                </a:solidFill>
                <a:latin typeface="Montserrat Classic Bold"/>
              </a:rPr>
              <a:t>SOFTWARE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48064" y="9058427"/>
            <a:ext cx="6711236" cy="52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Pseudocode </a:t>
            </a:r>
            <a:r>
              <a:rPr lang="en-US" sz="4200">
                <a:solidFill>
                  <a:srgbClr val="F9B314"/>
                </a:solidFill>
                <a:latin typeface="Montserrat Heavy"/>
              </a:rPr>
              <a:t>Approach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37097" y="408389"/>
            <a:ext cx="217041" cy="3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4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74810" y="4470814"/>
            <a:ext cx="3013618" cy="1514297"/>
            <a:chOff x="0" y="0"/>
            <a:chExt cx="2794653" cy="14042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94653" cy="1404271"/>
            </a:xfrm>
            <a:custGeom>
              <a:avLst/>
              <a:gdLst/>
              <a:ahLst/>
              <a:cxnLst/>
              <a:rect r="r" b="b" t="t" l="l"/>
              <a:pathLst>
                <a:path h="1404271" w="2794653">
                  <a:moveTo>
                    <a:pt x="1397327" y="0"/>
                  </a:moveTo>
                  <a:lnTo>
                    <a:pt x="2794653" y="702135"/>
                  </a:lnTo>
                  <a:lnTo>
                    <a:pt x="1397327" y="1404271"/>
                  </a:lnTo>
                  <a:lnTo>
                    <a:pt x="0" y="702135"/>
                  </a:lnTo>
                  <a:lnTo>
                    <a:pt x="139732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480331" y="127059"/>
              <a:ext cx="1833991" cy="1035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onsolas Bold"/>
                </a:rPr>
                <a:t>Loop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242254" y="4536231"/>
            <a:ext cx="6262964" cy="1345474"/>
            <a:chOff x="0" y="0"/>
            <a:chExt cx="1649505" cy="3543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49505" cy="354363"/>
            </a:xfrm>
            <a:custGeom>
              <a:avLst/>
              <a:gdLst/>
              <a:ahLst/>
              <a:cxnLst/>
              <a:rect r="r" b="b" t="t" l="l"/>
              <a:pathLst>
                <a:path h="354363" w="1649505">
                  <a:moveTo>
                    <a:pt x="63043" y="0"/>
                  </a:moveTo>
                  <a:lnTo>
                    <a:pt x="1586462" y="0"/>
                  </a:lnTo>
                  <a:cubicBezTo>
                    <a:pt x="1603182" y="0"/>
                    <a:pt x="1619217" y="6642"/>
                    <a:pt x="1631040" y="18465"/>
                  </a:cubicBezTo>
                  <a:cubicBezTo>
                    <a:pt x="1642863" y="30288"/>
                    <a:pt x="1649505" y="46323"/>
                    <a:pt x="1649505" y="63043"/>
                  </a:cubicBezTo>
                  <a:lnTo>
                    <a:pt x="1649505" y="291320"/>
                  </a:lnTo>
                  <a:cubicBezTo>
                    <a:pt x="1649505" y="308040"/>
                    <a:pt x="1642863" y="324076"/>
                    <a:pt x="1631040" y="335898"/>
                  </a:cubicBezTo>
                  <a:cubicBezTo>
                    <a:pt x="1619217" y="347721"/>
                    <a:pt x="1603182" y="354363"/>
                    <a:pt x="1586462" y="354363"/>
                  </a:cubicBezTo>
                  <a:lnTo>
                    <a:pt x="63043" y="354363"/>
                  </a:lnTo>
                  <a:cubicBezTo>
                    <a:pt x="46323" y="354363"/>
                    <a:pt x="30288" y="347721"/>
                    <a:pt x="18465" y="335898"/>
                  </a:cubicBezTo>
                  <a:cubicBezTo>
                    <a:pt x="6642" y="324076"/>
                    <a:pt x="0" y="308040"/>
                    <a:pt x="0" y="291320"/>
                  </a:cubicBezTo>
                  <a:lnTo>
                    <a:pt x="0" y="63043"/>
                  </a:lnTo>
                  <a:cubicBezTo>
                    <a:pt x="0" y="46323"/>
                    <a:pt x="6642" y="30288"/>
                    <a:pt x="18465" y="18465"/>
                  </a:cubicBezTo>
                  <a:cubicBezTo>
                    <a:pt x="30288" y="6642"/>
                    <a:pt x="46323" y="0"/>
                    <a:pt x="630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649505" cy="449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nsolas"/>
                </a:rPr>
                <a:t>Measure readings from sensors;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242254" y="6072205"/>
            <a:ext cx="6262964" cy="1345474"/>
            <a:chOff x="0" y="0"/>
            <a:chExt cx="1649505" cy="35436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9505" cy="354363"/>
            </a:xfrm>
            <a:custGeom>
              <a:avLst/>
              <a:gdLst/>
              <a:ahLst/>
              <a:cxnLst/>
              <a:rect r="r" b="b" t="t" l="l"/>
              <a:pathLst>
                <a:path h="354363" w="1649505">
                  <a:moveTo>
                    <a:pt x="63043" y="0"/>
                  </a:moveTo>
                  <a:lnTo>
                    <a:pt x="1586462" y="0"/>
                  </a:lnTo>
                  <a:cubicBezTo>
                    <a:pt x="1603182" y="0"/>
                    <a:pt x="1619217" y="6642"/>
                    <a:pt x="1631040" y="18465"/>
                  </a:cubicBezTo>
                  <a:cubicBezTo>
                    <a:pt x="1642863" y="30288"/>
                    <a:pt x="1649505" y="46323"/>
                    <a:pt x="1649505" y="63043"/>
                  </a:cubicBezTo>
                  <a:lnTo>
                    <a:pt x="1649505" y="291320"/>
                  </a:lnTo>
                  <a:cubicBezTo>
                    <a:pt x="1649505" y="308040"/>
                    <a:pt x="1642863" y="324076"/>
                    <a:pt x="1631040" y="335898"/>
                  </a:cubicBezTo>
                  <a:cubicBezTo>
                    <a:pt x="1619217" y="347721"/>
                    <a:pt x="1603182" y="354363"/>
                    <a:pt x="1586462" y="354363"/>
                  </a:cubicBezTo>
                  <a:lnTo>
                    <a:pt x="63043" y="354363"/>
                  </a:lnTo>
                  <a:cubicBezTo>
                    <a:pt x="46323" y="354363"/>
                    <a:pt x="30288" y="347721"/>
                    <a:pt x="18465" y="335898"/>
                  </a:cubicBezTo>
                  <a:cubicBezTo>
                    <a:pt x="6642" y="324076"/>
                    <a:pt x="0" y="308040"/>
                    <a:pt x="0" y="291320"/>
                  </a:cubicBezTo>
                  <a:lnTo>
                    <a:pt x="0" y="63043"/>
                  </a:lnTo>
                  <a:cubicBezTo>
                    <a:pt x="0" y="46323"/>
                    <a:pt x="6642" y="30288"/>
                    <a:pt x="18465" y="18465"/>
                  </a:cubicBezTo>
                  <a:cubicBezTo>
                    <a:pt x="30288" y="6642"/>
                    <a:pt x="46323" y="0"/>
                    <a:pt x="630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649505" cy="449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nsolas"/>
                </a:rPr>
                <a:t>Store in collected data structure;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297738" y="7608179"/>
            <a:ext cx="6262964" cy="1345474"/>
            <a:chOff x="0" y="0"/>
            <a:chExt cx="1649505" cy="35436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49505" cy="354363"/>
            </a:xfrm>
            <a:custGeom>
              <a:avLst/>
              <a:gdLst/>
              <a:ahLst/>
              <a:cxnLst/>
              <a:rect r="r" b="b" t="t" l="l"/>
              <a:pathLst>
                <a:path h="354363" w="1649505">
                  <a:moveTo>
                    <a:pt x="63043" y="0"/>
                  </a:moveTo>
                  <a:lnTo>
                    <a:pt x="1586462" y="0"/>
                  </a:lnTo>
                  <a:cubicBezTo>
                    <a:pt x="1603182" y="0"/>
                    <a:pt x="1619217" y="6642"/>
                    <a:pt x="1631040" y="18465"/>
                  </a:cubicBezTo>
                  <a:cubicBezTo>
                    <a:pt x="1642863" y="30288"/>
                    <a:pt x="1649505" y="46323"/>
                    <a:pt x="1649505" y="63043"/>
                  </a:cubicBezTo>
                  <a:lnTo>
                    <a:pt x="1649505" y="291320"/>
                  </a:lnTo>
                  <a:cubicBezTo>
                    <a:pt x="1649505" y="308040"/>
                    <a:pt x="1642863" y="324076"/>
                    <a:pt x="1631040" y="335898"/>
                  </a:cubicBezTo>
                  <a:cubicBezTo>
                    <a:pt x="1619217" y="347721"/>
                    <a:pt x="1603182" y="354363"/>
                    <a:pt x="1586462" y="354363"/>
                  </a:cubicBezTo>
                  <a:lnTo>
                    <a:pt x="63043" y="354363"/>
                  </a:lnTo>
                  <a:cubicBezTo>
                    <a:pt x="46323" y="354363"/>
                    <a:pt x="30288" y="347721"/>
                    <a:pt x="18465" y="335898"/>
                  </a:cubicBezTo>
                  <a:cubicBezTo>
                    <a:pt x="6642" y="324076"/>
                    <a:pt x="0" y="308040"/>
                    <a:pt x="0" y="291320"/>
                  </a:cubicBezTo>
                  <a:lnTo>
                    <a:pt x="0" y="63043"/>
                  </a:lnTo>
                  <a:cubicBezTo>
                    <a:pt x="0" y="46323"/>
                    <a:pt x="6642" y="30288"/>
                    <a:pt x="18465" y="18465"/>
                  </a:cubicBezTo>
                  <a:cubicBezTo>
                    <a:pt x="30288" y="6642"/>
                    <a:pt x="46323" y="0"/>
                    <a:pt x="630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1649505" cy="449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nsolas"/>
                </a:rPr>
                <a:t>Wait for interval to begin collection again;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977709" y="4536231"/>
            <a:ext cx="6667909" cy="1345474"/>
            <a:chOff x="0" y="0"/>
            <a:chExt cx="1756157" cy="35436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56157" cy="354363"/>
            </a:xfrm>
            <a:custGeom>
              <a:avLst/>
              <a:gdLst/>
              <a:ahLst/>
              <a:cxnLst/>
              <a:rect r="r" b="b" t="t" l="l"/>
              <a:pathLst>
                <a:path h="354363" w="1756157">
                  <a:moveTo>
                    <a:pt x="59215" y="0"/>
                  </a:moveTo>
                  <a:lnTo>
                    <a:pt x="1696943" y="0"/>
                  </a:lnTo>
                  <a:cubicBezTo>
                    <a:pt x="1729646" y="0"/>
                    <a:pt x="1756157" y="26511"/>
                    <a:pt x="1756157" y="59215"/>
                  </a:cubicBezTo>
                  <a:lnTo>
                    <a:pt x="1756157" y="295149"/>
                  </a:lnTo>
                  <a:cubicBezTo>
                    <a:pt x="1756157" y="310854"/>
                    <a:pt x="1749919" y="325915"/>
                    <a:pt x="1738814" y="337020"/>
                  </a:cubicBezTo>
                  <a:cubicBezTo>
                    <a:pt x="1727709" y="348125"/>
                    <a:pt x="1712647" y="354363"/>
                    <a:pt x="1696943" y="354363"/>
                  </a:cubicBezTo>
                  <a:lnTo>
                    <a:pt x="59215" y="354363"/>
                  </a:lnTo>
                  <a:cubicBezTo>
                    <a:pt x="26511" y="354363"/>
                    <a:pt x="0" y="327852"/>
                    <a:pt x="0" y="295149"/>
                  </a:cubicBezTo>
                  <a:lnTo>
                    <a:pt x="0" y="59215"/>
                  </a:lnTo>
                  <a:cubicBezTo>
                    <a:pt x="0" y="26511"/>
                    <a:pt x="26511" y="0"/>
                    <a:pt x="592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1756157" cy="449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nsolas"/>
                </a:rPr>
                <a:t>If user requests live data view,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nsolas"/>
                </a:rPr>
                <a:t>send the live data to the smartphone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977709" y="6129355"/>
            <a:ext cx="6667909" cy="1345474"/>
            <a:chOff x="0" y="0"/>
            <a:chExt cx="1756157" cy="35436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56157" cy="354363"/>
            </a:xfrm>
            <a:custGeom>
              <a:avLst/>
              <a:gdLst/>
              <a:ahLst/>
              <a:cxnLst/>
              <a:rect r="r" b="b" t="t" l="l"/>
              <a:pathLst>
                <a:path h="354363" w="1756157">
                  <a:moveTo>
                    <a:pt x="59215" y="0"/>
                  </a:moveTo>
                  <a:lnTo>
                    <a:pt x="1696943" y="0"/>
                  </a:lnTo>
                  <a:cubicBezTo>
                    <a:pt x="1729646" y="0"/>
                    <a:pt x="1756157" y="26511"/>
                    <a:pt x="1756157" y="59215"/>
                  </a:cubicBezTo>
                  <a:lnTo>
                    <a:pt x="1756157" y="295149"/>
                  </a:lnTo>
                  <a:cubicBezTo>
                    <a:pt x="1756157" y="310854"/>
                    <a:pt x="1749919" y="325915"/>
                    <a:pt x="1738814" y="337020"/>
                  </a:cubicBezTo>
                  <a:cubicBezTo>
                    <a:pt x="1727709" y="348125"/>
                    <a:pt x="1712647" y="354363"/>
                    <a:pt x="1696943" y="354363"/>
                  </a:cubicBezTo>
                  <a:lnTo>
                    <a:pt x="59215" y="354363"/>
                  </a:lnTo>
                  <a:cubicBezTo>
                    <a:pt x="26511" y="354363"/>
                    <a:pt x="0" y="327852"/>
                    <a:pt x="0" y="295149"/>
                  </a:cubicBezTo>
                  <a:lnTo>
                    <a:pt x="0" y="59215"/>
                  </a:lnTo>
                  <a:cubicBezTo>
                    <a:pt x="0" y="26511"/>
                    <a:pt x="26511" y="0"/>
                    <a:pt x="592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1756157" cy="449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nsolas"/>
                </a:rPr>
                <a:t>If readings are beyond set range,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onsolas"/>
                </a:rPr>
                <a:t>notify user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974810" y="2932371"/>
            <a:ext cx="9585892" cy="2295591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V="true">
            <a:off x="3988428" y="5208968"/>
            <a:ext cx="253826" cy="189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7373736" y="5881705"/>
            <a:ext cx="0" cy="1905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V="true">
            <a:off x="3970014" y="2932371"/>
            <a:ext cx="500219" cy="179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>
            <a:off x="7373736" y="7417679"/>
            <a:ext cx="55484" cy="1905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flipH="true" flipV="true">
            <a:off x="2481619" y="5985111"/>
            <a:ext cx="4947601" cy="29685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4901" y="5087245"/>
            <a:ext cx="1203375" cy="975082"/>
          </a:xfrm>
          <a:custGeom>
            <a:avLst/>
            <a:gdLst/>
            <a:ahLst/>
            <a:cxnLst/>
            <a:rect r="r" b="b" t="t" l="l"/>
            <a:pathLst>
              <a:path h="975082" w="1203375">
                <a:moveTo>
                  <a:pt x="0" y="0"/>
                </a:moveTo>
                <a:lnTo>
                  <a:pt x="1203375" y="0"/>
                </a:lnTo>
                <a:lnTo>
                  <a:pt x="1203375" y="975082"/>
                </a:lnTo>
                <a:lnTo>
                  <a:pt x="0" y="97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24655" y="5009562"/>
            <a:ext cx="869621" cy="1213939"/>
          </a:xfrm>
          <a:custGeom>
            <a:avLst/>
            <a:gdLst/>
            <a:ahLst/>
            <a:cxnLst/>
            <a:rect r="r" b="b" t="t" l="l"/>
            <a:pathLst>
              <a:path h="1213939" w="869621">
                <a:moveTo>
                  <a:pt x="0" y="0"/>
                </a:moveTo>
                <a:lnTo>
                  <a:pt x="869621" y="0"/>
                </a:lnTo>
                <a:lnTo>
                  <a:pt x="869621" y="1213939"/>
                </a:lnTo>
                <a:lnTo>
                  <a:pt x="0" y="1213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66526" y="5156997"/>
            <a:ext cx="1124564" cy="729583"/>
          </a:xfrm>
          <a:custGeom>
            <a:avLst/>
            <a:gdLst/>
            <a:ahLst/>
            <a:cxnLst/>
            <a:rect r="r" b="b" t="t" l="l"/>
            <a:pathLst>
              <a:path h="729583" w="1124564">
                <a:moveTo>
                  <a:pt x="0" y="0"/>
                </a:moveTo>
                <a:lnTo>
                  <a:pt x="1124564" y="0"/>
                </a:lnTo>
                <a:lnTo>
                  <a:pt x="1124564" y="729582"/>
                </a:lnTo>
                <a:lnTo>
                  <a:pt x="0" y="729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71888" y="5020424"/>
            <a:ext cx="1038606" cy="1002727"/>
          </a:xfrm>
          <a:custGeom>
            <a:avLst/>
            <a:gdLst/>
            <a:ahLst/>
            <a:cxnLst/>
            <a:rect r="r" b="b" t="t" l="l"/>
            <a:pathLst>
              <a:path h="1002727" w="1038606">
                <a:moveTo>
                  <a:pt x="0" y="0"/>
                </a:moveTo>
                <a:lnTo>
                  <a:pt x="1038606" y="0"/>
                </a:lnTo>
                <a:lnTo>
                  <a:pt x="1038606" y="1002727"/>
                </a:lnTo>
                <a:lnTo>
                  <a:pt x="0" y="1002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154901" y="4707720"/>
            <a:ext cx="15512380" cy="0"/>
          </a:xfrm>
          <a:prstGeom prst="line">
            <a:avLst/>
          </a:prstGeom>
          <a:ln cap="flat" w="38100">
            <a:solidFill>
              <a:srgbClr val="F9B314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2653551" y="5305583"/>
            <a:ext cx="258073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211CA"/>
                </a:solidFill>
                <a:latin typeface="Montserrat Classic Bold"/>
              </a:rPr>
              <a:t>Problem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86365" y="5305583"/>
            <a:ext cx="258073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211CA"/>
                </a:solidFill>
                <a:latin typeface="Montserrat Classic Bold"/>
              </a:rPr>
              <a:t>Research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05769" y="5305583"/>
            <a:ext cx="258073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211CA"/>
                </a:solidFill>
                <a:latin typeface="Montserrat Classic Bold"/>
              </a:rPr>
              <a:t>Design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82323" y="5305583"/>
            <a:ext cx="2580738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211CA"/>
                </a:solidFill>
                <a:latin typeface="Montserrat Classic Bold"/>
              </a:rPr>
              <a:t>Testing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34289" y="6486654"/>
            <a:ext cx="391940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Ascertain how to solve each one of the problems. </a:t>
            </a:r>
          </a:p>
          <a:p>
            <a:pPr>
              <a:lnSpc>
                <a:spcPts val="294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267102" y="6566076"/>
            <a:ext cx="39194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Implement our design plan.</a:t>
            </a:r>
          </a:p>
          <a:p>
            <a:pPr>
              <a:lnSpc>
                <a:spcPts val="294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324655" y="6566076"/>
            <a:ext cx="391940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Testing of the be performed during each subsystem’s development,.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69329" y="1479597"/>
            <a:ext cx="3489971" cy="8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01010"/>
                </a:solidFill>
                <a:latin typeface="Montserrat Classic Bold"/>
              </a:rPr>
              <a:t>TIMELINE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4901" y="6461626"/>
            <a:ext cx="3919404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Understand the issues that need to be addressed with our project.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81075"/>
            <a:ext cx="4488903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 Paws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4940" y="3893839"/>
            <a:ext cx="2434396" cy="51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Sep 2023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25678" y="3893839"/>
            <a:ext cx="255105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Sep/Oct 2023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00739" y="3893839"/>
            <a:ext cx="2551055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Oct 2023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975819" y="3893839"/>
            <a:ext cx="2654700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Oct/Nov 2023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373150" y="4630805"/>
            <a:ext cx="153829" cy="15382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B314"/>
            </a:solidFill>
            <a:ln w="38100" cap="sq">
              <a:solidFill>
                <a:srgbClr val="F9B314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756590" y="4630805"/>
            <a:ext cx="153829" cy="153829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B314"/>
            </a:solidFill>
            <a:ln w="38100" cap="sq">
              <a:solidFill>
                <a:srgbClr val="F9B314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7551236" y="408389"/>
            <a:ext cx="188764" cy="3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61310" y="7277290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-669055" y="6890150"/>
            <a:ext cx="39746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943">
                <a:solidFill>
                  <a:srgbClr val="101010"/>
                </a:solidFill>
                <a:latin typeface="Montserrat Classic"/>
              </a:rPr>
              <a:t>Team Foxtrot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61310" y="8580310"/>
            <a:ext cx="9288593" cy="53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1100">
                <a:solidFill>
                  <a:srgbClr val="101010"/>
                </a:solidFill>
                <a:latin typeface="Montserrat Classic"/>
              </a:rPr>
              <a:t>ANY QUESTIONS PLEASE?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61310" y="1315112"/>
            <a:ext cx="7398886" cy="490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6"/>
              </a:lnSpc>
            </a:pPr>
            <a:r>
              <a:rPr lang="en-US" sz="3900">
                <a:solidFill>
                  <a:srgbClr val="1211CA"/>
                </a:solidFill>
                <a:latin typeface="Montserrat Bold"/>
              </a:rPr>
              <a:t>Additional Considerations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1310" y="2139237"/>
            <a:ext cx="9747180" cy="444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4"/>
              </a:lnSpc>
            </a:pPr>
            <a:r>
              <a:rPr lang="en-US" sz="2802">
                <a:solidFill>
                  <a:srgbClr val="000000"/>
                </a:solidFill>
                <a:latin typeface="Open Sans Bold"/>
              </a:rPr>
              <a:t>Software Library Usage</a:t>
            </a:r>
          </a:p>
          <a:p>
            <a:pPr marL="605138" indent="-302569" lvl="1">
              <a:lnSpc>
                <a:spcPts val="3924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Open Sans Light"/>
              </a:rPr>
              <a:t>Licensing requirements (fine-print), if applicable</a:t>
            </a:r>
          </a:p>
          <a:p>
            <a:pPr marL="605138" indent="-302569" lvl="1">
              <a:lnSpc>
                <a:spcPts val="3924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Open Sans Light"/>
              </a:rPr>
              <a:t>Editing/amending software libraries</a:t>
            </a:r>
          </a:p>
          <a:p>
            <a:pPr>
              <a:lnSpc>
                <a:spcPts val="3924"/>
              </a:lnSpc>
            </a:pPr>
          </a:p>
          <a:p>
            <a:pPr>
              <a:lnSpc>
                <a:spcPts val="3924"/>
              </a:lnSpc>
            </a:pPr>
            <a:r>
              <a:rPr lang="en-US" sz="2802">
                <a:solidFill>
                  <a:srgbClr val="000000"/>
                </a:solidFill>
                <a:latin typeface="Open Sans Bold"/>
              </a:rPr>
              <a:t>Vest Design</a:t>
            </a:r>
            <a:r>
              <a:rPr lang="en-US" sz="2802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 marL="605138" indent="-302569" lvl="1">
              <a:lnSpc>
                <a:spcPts val="3924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Open Sans Light"/>
              </a:rPr>
              <a:t>Component location and installation</a:t>
            </a:r>
          </a:p>
          <a:p>
            <a:pPr marL="605138" indent="-302569" lvl="1">
              <a:lnSpc>
                <a:spcPts val="3924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Open Sans Light"/>
              </a:rPr>
              <a:t>Ventilation, water-resistance, insulation, and padding.</a:t>
            </a:r>
          </a:p>
          <a:p>
            <a:pPr marL="605138" indent="-302569" lvl="1">
              <a:lnSpc>
                <a:spcPts val="3924"/>
              </a:lnSpc>
              <a:buFont typeface="Arial"/>
              <a:buChar char="•"/>
            </a:pPr>
            <a:r>
              <a:rPr lang="en-US" sz="2802">
                <a:solidFill>
                  <a:srgbClr val="000000"/>
                </a:solidFill>
                <a:latin typeface="Open Sans Light"/>
              </a:rPr>
              <a:t>Form follows function</a:t>
            </a:r>
          </a:p>
          <a:p>
            <a:pPr>
              <a:lnSpc>
                <a:spcPts val="3924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498471"/>
            <a:ext cx="12935561" cy="778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[1] M. Megna, “Pet ownership statistics 2023,” Forbes, https://www.forbes.com/advisor/pet-insurance/pet-ownership-statistics/ (accessed Oct. 9, 2023).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[2] “Wearable Technology for Animals 2017-2027: Technologies, markets, forecasts,” IDTechEx, https://cdn.idtechex.com/en/research-report/wearable-technology-for-animals-2017-2027-technologies-markets-forecasts/488 (accessed Oct. 6, 2023).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[3] T. A. Team, “Uno R3,” Arduino Documentation, https://docs.arduino.cc/hardware/uno-rev3 (accessed Oct. 6, 2023).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[4] A. Kruzer, “What should a dog’s temperature, heart rate, and respiratory rate be?,” The Spruce Pets, https://www.thesprucepets.com/normal-temperature-heart-rates-in-dogs-4143223#:~:text=Heart%20Rates%20of%20a%20Dog%20%20%20,100%20BPM%20%20%20Over%20140%20BPM%20 (accessed Oct. 6, 2023).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2D262A"/>
                </a:solidFill>
                <a:latin typeface="Montserrat Classic"/>
              </a:rPr>
              <a:t>[5] C. Resende, “Best Power Tool Battery types: NICD vs nimh vs Li-Ion vs Li-Polymer,” Best Power Tools For Sale, Expert Reviews and Guides, https://www.powertoollab.com/power-tool-battery-types/ (accessed Oct. 6, 2023).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669223" y="1479597"/>
            <a:ext cx="6590077" cy="8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01010"/>
                </a:solidFill>
                <a:latin typeface="Montserrat Classic Bold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25426" y="3539922"/>
            <a:ext cx="5237148" cy="400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>
                <a:solidFill>
                  <a:srgbClr val="1211CA"/>
                </a:solidFill>
                <a:latin typeface="Montserrat Heavy"/>
              </a:rPr>
              <a:t>1 Introduction</a:t>
            </a:r>
          </a:p>
          <a:p>
            <a:pPr algn="ctr">
              <a:lnSpc>
                <a:spcPts val="5280"/>
              </a:lnSpc>
            </a:pPr>
            <a:r>
              <a:rPr lang="en-US" sz="4800">
                <a:solidFill>
                  <a:srgbClr val="F9B314"/>
                </a:solidFill>
                <a:latin typeface="Montserrat Heavy"/>
              </a:rPr>
              <a:t>2 Problem</a:t>
            </a:r>
          </a:p>
          <a:p>
            <a:pPr algn="ctr">
              <a:lnSpc>
                <a:spcPts val="5280"/>
              </a:lnSpc>
            </a:pPr>
            <a:r>
              <a:rPr lang="en-US" sz="4800">
                <a:solidFill>
                  <a:srgbClr val="1211CA"/>
                </a:solidFill>
                <a:latin typeface="Montserrat Heavy"/>
              </a:rPr>
              <a:t>3 Design Plan</a:t>
            </a:r>
          </a:p>
          <a:p>
            <a:pPr algn="ctr">
              <a:lnSpc>
                <a:spcPts val="5280"/>
              </a:lnSpc>
            </a:pPr>
            <a:r>
              <a:rPr lang="en-US" sz="4800">
                <a:solidFill>
                  <a:srgbClr val="F9B314"/>
                </a:solidFill>
                <a:latin typeface="Montserrat Heavy"/>
              </a:rPr>
              <a:t>4 Analysis</a:t>
            </a:r>
          </a:p>
          <a:p>
            <a:pPr algn="ctr">
              <a:lnSpc>
                <a:spcPts val="5280"/>
              </a:lnSpc>
            </a:pPr>
            <a:r>
              <a:rPr lang="en-US" sz="4800">
                <a:solidFill>
                  <a:srgbClr val="1211CA"/>
                </a:solidFill>
                <a:latin typeface="Montserrat Heavy"/>
              </a:rPr>
              <a:t>5 Timeline</a:t>
            </a:r>
          </a:p>
          <a:p>
            <a:pPr algn="ctr">
              <a:lnSpc>
                <a:spcPts val="5280"/>
              </a:lnSpc>
            </a:pPr>
            <a:r>
              <a:rPr lang="en-US" sz="4800">
                <a:solidFill>
                  <a:srgbClr val="F9B314"/>
                </a:solidFill>
                <a:latin typeface="Montserrat Heavy"/>
              </a:rPr>
              <a:t>6 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42676" y="1479597"/>
            <a:ext cx="3916624" cy="8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01010"/>
                </a:solidFill>
                <a:latin typeface="Montserrat Classic Bold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488903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 Paws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4000">
            <a:off x="2091325" y="1666284"/>
            <a:ext cx="3736997" cy="5768081"/>
          </a:xfrm>
          <a:custGeom>
            <a:avLst/>
            <a:gdLst/>
            <a:ahLst/>
            <a:cxnLst/>
            <a:rect r="r" b="b" t="t" l="l"/>
            <a:pathLst>
              <a:path h="5768081" w="3736997">
                <a:moveTo>
                  <a:pt x="283335" y="0"/>
                </a:moveTo>
                <a:lnTo>
                  <a:pt x="3736996" y="174955"/>
                </a:lnTo>
                <a:lnTo>
                  <a:pt x="3453661" y="5768081"/>
                </a:lnTo>
                <a:lnTo>
                  <a:pt x="0" y="5593126"/>
                </a:lnTo>
                <a:lnTo>
                  <a:pt x="283335" y="0"/>
                </a:lnTo>
                <a:close/>
              </a:path>
            </a:pathLst>
          </a:custGeom>
          <a:blipFill>
            <a:blip r:embed="rId2"/>
            <a:stretch>
              <a:fillRect l="-8274" t="-20744" r="-8533" b="-174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6000">
            <a:off x="12443313" y="1567104"/>
            <a:ext cx="3990938" cy="5878949"/>
          </a:xfrm>
          <a:custGeom>
            <a:avLst/>
            <a:gdLst/>
            <a:ahLst/>
            <a:cxnLst/>
            <a:rect r="r" b="b" t="t" l="l"/>
            <a:pathLst>
              <a:path h="5878949" w="3990938">
                <a:moveTo>
                  <a:pt x="307589" y="0"/>
                </a:moveTo>
                <a:lnTo>
                  <a:pt x="3990938" y="199483"/>
                </a:lnTo>
                <a:lnTo>
                  <a:pt x="3683349" y="5878949"/>
                </a:lnTo>
                <a:lnTo>
                  <a:pt x="0" y="5679466"/>
                </a:lnTo>
                <a:lnTo>
                  <a:pt x="307589" y="0"/>
                </a:lnTo>
                <a:close/>
              </a:path>
            </a:pathLst>
          </a:custGeom>
          <a:blipFill>
            <a:blip r:embed="rId3"/>
            <a:stretch>
              <a:fillRect l="-3840" t="-14467" r="-3534" b="-1831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4000">
            <a:off x="7336701" y="3931214"/>
            <a:ext cx="3614188" cy="5729888"/>
          </a:xfrm>
          <a:custGeom>
            <a:avLst/>
            <a:gdLst/>
            <a:ahLst/>
            <a:cxnLst/>
            <a:rect r="r" b="b" t="t" l="l"/>
            <a:pathLst>
              <a:path h="5729888" w="3614188">
                <a:moveTo>
                  <a:pt x="0" y="24954"/>
                </a:moveTo>
                <a:lnTo>
                  <a:pt x="3574360" y="0"/>
                </a:lnTo>
                <a:lnTo>
                  <a:pt x="3614189" y="5704934"/>
                </a:lnTo>
                <a:lnTo>
                  <a:pt x="39829" y="5729888"/>
                </a:lnTo>
                <a:lnTo>
                  <a:pt x="0" y="24954"/>
                </a:lnTo>
                <a:close/>
              </a:path>
            </a:pathLst>
          </a:custGeom>
          <a:blipFill>
            <a:blip r:embed="rId4"/>
            <a:stretch>
              <a:fillRect l="-15467" t="-379" r="-15575" b="-1022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19525" y="1171575"/>
            <a:ext cx="6448950" cy="70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</a:pPr>
            <a:r>
              <a:rPr lang="en-US" sz="5600">
                <a:solidFill>
                  <a:srgbClr val="1211CA"/>
                </a:solidFill>
                <a:latin typeface="Montserrat Heavy"/>
              </a:rPr>
              <a:t>Our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9525" y="1805559"/>
            <a:ext cx="6448950" cy="70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</a:pPr>
            <a:r>
              <a:rPr lang="en-US" sz="5600">
                <a:solidFill>
                  <a:srgbClr val="F9B314"/>
                </a:solidFill>
                <a:latin typeface="Montserrat Heavy"/>
              </a:rPr>
              <a:t>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0121" y="7549830"/>
            <a:ext cx="391940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211CA"/>
                </a:solidFill>
                <a:latin typeface="Montserrat Classic Bold"/>
              </a:rPr>
              <a:t>Victor Gonzalez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84298" y="2923469"/>
            <a:ext cx="391940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211CA"/>
                </a:solidFill>
                <a:latin typeface="Montserrat Classic Bold"/>
              </a:rPr>
              <a:t>Nathan Phan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79080" y="7370773"/>
            <a:ext cx="391940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211CA"/>
                </a:solidFill>
                <a:latin typeface="Montserrat Classic Bold"/>
              </a:rPr>
              <a:t>Terry Jenkins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0121" y="8009227"/>
            <a:ext cx="380387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 Bold"/>
              </a:rPr>
              <a:t>Communications Systems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84298" y="3382865"/>
            <a:ext cx="391940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 Bold"/>
              </a:rPr>
              <a:t>Team / Sensors Lead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79080" y="7830169"/>
            <a:ext cx="391940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 Bold"/>
              </a:rPr>
              <a:t>Data Systems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81870" y="408389"/>
            <a:ext cx="127496" cy="3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000">
            <a:off x="7336701" y="3931214"/>
            <a:ext cx="3614188" cy="5729888"/>
          </a:xfrm>
          <a:custGeom>
            <a:avLst/>
            <a:gdLst/>
            <a:ahLst/>
            <a:cxnLst/>
            <a:rect r="r" b="b" t="t" l="l"/>
            <a:pathLst>
              <a:path h="5729888" w="3614188">
                <a:moveTo>
                  <a:pt x="0" y="24954"/>
                </a:moveTo>
                <a:lnTo>
                  <a:pt x="3574360" y="0"/>
                </a:lnTo>
                <a:lnTo>
                  <a:pt x="3614189" y="5704934"/>
                </a:lnTo>
                <a:lnTo>
                  <a:pt x="39829" y="5729888"/>
                </a:lnTo>
                <a:lnTo>
                  <a:pt x="0" y="24954"/>
                </a:lnTo>
                <a:close/>
              </a:path>
            </a:pathLst>
          </a:custGeom>
          <a:blipFill>
            <a:blip r:embed="rId2"/>
            <a:stretch>
              <a:fillRect l="-15467" t="-379" r="-15575" b="-102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9999">
            <a:off x="2041024" y="1717880"/>
            <a:ext cx="3837598" cy="5304435"/>
          </a:xfrm>
          <a:custGeom>
            <a:avLst/>
            <a:gdLst/>
            <a:ahLst/>
            <a:cxnLst/>
            <a:rect r="r" b="b" t="t" l="l"/>
            <a:pathLst>
              <a:path h="5304435" w="3837598">
                <a:moveTo>
                  <a:pt x="91448" y="0"/>
                </a:moveTo>
                <a:lnTo>
                  <a:pt x="3837598" y="65389"/>
                </a:lnTo>
                <a:lnTo>
                  <a:pt x="3746150" y="5304434"/>
                </a:lnTo>
                <a:lnTo>
                  <a:pt x="0" y="5239045"/>
                </a:lnTo>
                <a:lnTo>
                  <a:pt x="91448" y="0"/>
                </a:lnTo>
                <a:close/>
              </a:path>
            </a:pathLst>
          </a:custGeom>
          <a:blipFill>
            <a:blip r:embed="rId3"/>
            <a:stretch>
              <a:fillRect l="-895" t="0" r="-45" b="-3271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000">
            <a:off x="7316050" y="3967516"/>
            <a:ext cx="3766506" cy="5687700"/>
          </a:xfrm>
          <a:custGeom>
            <a:avLst/>
            <a:gdLst/>
            <a:ahLst/>
            <a:cxnLst/>
            <a:rect r="r" b="b" t="t" l="l"/>
            <a:pathLst>
              <a:path h="5687700" w="3766506">
                <a:moveTo>
                  <a:pt x="19808" y="0"/>
                </a:moveTo>
                <a:lnTo>
                  <a:pt x="3766506" y="13079"/>
                </a:lnTo>
                <a:lnTo>
                  <a:pt x="3746698" y="5687700"/>
                </a:lnTo>
                <a:lnTo>
                  <a:pt x="0" y="5674622"/>
                </a:lnTo>
                <a:lnTo>
                  <a:pt x="19808" y="0"/>
                </a:lnTo>
                <a:close/>
              </a:path>
            </a:pathLst>
          </a:custGeom>
          <a:blipFill>
            <a:blip r:embed="rId4"/>
            <a:stretch>
              <a:fillRect l="-495" t="-3082" r="-440" b="-135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68475" y="1750175"/>
            <a:ext cx="3742745" cy="5239843"/>
          </a:xfrm>
          <a:custGeom>
            <a:avLst/>
            <a:gdLst/>
            <a:ahLst/>
            <a:cxnLst/>
            <a:rect r="r" b="b" t="t" l="l"/>
            <a:pathLst>
              <a:path h="5239843" w="3742745">
                <a:moveTo>
                  <a:pt x="0" y="0"/>
                </a:moveTo>
                <a:lnTo>
                  <a:pt x="3742745" y="0"/>
                </a:lnTo>
                <a:lnTo>
                  <a:pt x="3742745" y="5239844"/>
                </a:lnTo>
                <a:lnTo>
                  <a:pt x="0" y="5239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19525" y="1171575"/>
            <a:ext cx="6448950" cy="70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</a:pPr>
            <a:r>
              <a:rPr lang="en-US" sz="5600">
                <a:solidFill>
                  <a:srgbClr val="1211CA"/>
                </a:solidFill>
                <a:latin typeface="Montserrat Heavy"/>
              </a:rPr>
              <a:t>Our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19525" y="1805559"/>
            <a:ext cx="6448950" cy="70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</a:pPr>
            <a:r>
              <a:rPr lang="en-US" sz="5600">
                <a:solidFill>
                  <a:srgbClr val="F9B314"/>
                </a:solidFill>
                <a:latin typeface="Montserrat Heavy"/>
              </a:rPr>
              <a:t>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0121" y="7370773"/>
            <a:ext cx="391940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211CA"/>
                </a:solidFill>
                <a:latin typeface="Montserrat Classic Bold"/>
              </a:rPr>
              <a:t>Clayton Lott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84298" y="2923469"/>
            <a:ext cx="391940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211CA"/>
                </a:solidFill>
                <a:latin typeface="Montserrat Classic Bold"/>
              </a:rPr>
              <a:t>DeArirreis Vance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79080" y="7370773"/>
            <a:ext cx="391940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1211CA"/>
                </a:solidFill>
                <a:latin typeface="Montserrat Classic Bold"/>
              </a:rPr>
              <a:t>Vuk Marojevic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0121" y="7779528"/>
            <a:ext cx="391940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 Bold"/>
              </a:rPr>
              <a:t>Power Systems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84298" y="3382865"/>
            <a:ext cx="391940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 Bold"/>
              </a:rPr>
              <a:t>Software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79080" y="7779528"/>
            <a:ext cx="391940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D262A"/>
                </a:solidFill>
                <a:latin typeface="Montserrat Classic Bold"/>
              </a:rPr>
              <a:t>Faculty Advisor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81870" y="408389"/>
            <a:ext cx="127496" cy="3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644053" y="4629544"/>
            <a:ext cx="2615247" cy="4628756"/>
          </a:xfrm>
          <a:custGeom>
            <a:avLst/>
            <a:gdLst/>
            <a:ahLst/>
            <a:cxnLst/>
            <a:rect r="r" b="b" t="t" l="l"/>
            <a:pathLst>
              <a:path h="4628756" w="2615247">
                <a:moveTo>
                  <a:pt x="0" y="0"/>
                </a:moveTo>
                <a:lnTo>
                  <a:pt x="2615247" y="0"/>
                </a:lnTo>
                <a:lnTo>
                  <a:pt x="2615247" y="4628756"/>
                </a:lnTo>
                <a:lnTo>
                  <a:pt x="0" y="4628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69329" y="1547668"/>
            <a:ext cx="3489971" cy="8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01010"/>
                </a:solidFill>
                <a:latin typeface="Montserrat Classic Bold"/>
              </a:rPr>
              <a:t>PROBLEM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488903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 Paws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903" y="3079648"/>
            <a:ext cx="4470400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211CA"/>
                </a:solidFill>
                <a:latin typeface="Montserrat Classic Bold"/>
              </a:rPr>
              <a:t>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95517" y="5339902"/>
            <a:ext cx="10073812" cy="88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5"/>
              </a:lnSpc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Veterinary visits can be time-consuming, costly, and may not offer timely insights into a pet's health [1].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2903" y="5301802"/>
            <a:ext cx="4470400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211CA"/>
                </a:solidFill>
                <a:latin typeface="Montserrat Classic Bold"/>
              </a:rPr>
              <a:t>Problem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2903" y="7523956"/>
            <a:ext cx="4470400" cy="4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211CA"/>
                </a:solidFill>
                <a:latin typeface="Montserrat Classic Bold"/>
              </a:rPr>
              <a:t>Problem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95517" y="7562056"/>
            <a:ext cx="10073812" cy="88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5"/>
              </a:lnSpc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Current products on the market are complex and expensive, limiting accessibility for some owners [2].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62435" y="408389"/>
            <a:ext cx="185415" cy="3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95517" y="3079648"/>
            <a:ext cx="10496178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O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wners can lead busy lives, with work, family, and social commitments, leaving limited time for continuous monitoring of their dogs' health. [1]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08256"/>
            <a:ext cx="9256295" cy="444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Name: Alexis Nordin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Married, 2 Children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Occupation: Teacher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Sally-Beagle Mix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Age: 2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Health Issues: heartworms, currently being treated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Concerns: has to stay calm and relaxed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4995" y="1421155"/>
            <a:ext cx="6974305" cy="8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01010"/>
                </a:solidFill>
                <a:latin typeface="Montserrat Classic Bold"/>
              </a:rPr>
              <a:t>TARGET AUDIENCE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099488" y="6100776"/>
            <a:ext cx="4925378" cy="3946591"/>
            <a:chOff x="0" y="0"/>
            <a:chExt cx="6567170" cy="526212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567170" cy="5262122"/>
              <a:chOff x="0" y="0"/>
              <a:chExt cx="1624330" cy="130153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1910" y="43180"/>
                <a:ext cx="1576070" cy="1253278"/>
              </a:xfrm>
              <a:custGeom>
                <a:avLst/>
                <a:gdLst/>
                <a:ahLst/>
                <a:cxnLst/>
                <a:rect r="r" b="b" t="t" l="l"/>
                <a:pathLst>
                  <a:path h="1253278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1253278"/>
                    </a:lnTo>
                    <a:lnTo>
                      <a:pt x="0" y="1253278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35560" y="35560"/>
                <a:ext cx="1588770" cy="1265978"/>
              </a:xfrm>
              <a:custGeom>
                <a:avLst/>
                <a:gdLst/>
                <a:ahLst/>
                <a:cxnLst/>
                <a:rect r="r" b="b" t="t" l="l"/>
                <a:pathLst>
                  <a:path h="1265978" w="1588770">
                    <a:moveTo>
                      <a:pt x="1588770" y="1265978"/>
                    </a:moveTo>
                    <a:lnTo>
                      <a:pt x="0" y="1265978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1265978"/>
                    </a:lnTo>
                    <a:close/>
                    <a:moveTo>
                      <a:pt x="12700" y="1253278"/>
                    </a:moveTo>
                    <a:lnTo>
                      <a:pt x="1576070" y="1253278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1253278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76070" cy="1253278"/>
              </a:xfrm>
              <a:custGeom>
                <a:avLst/>
                <a:gdLst/>
                <a:ahLst/>
                <a:cxnLst/>
                <a:rect r="r" b="b" t="t" l="l"/>
                <a:pathLst>
                  <a:path h="1253278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1253278"/>
                    </a:lnTo>
                    <a:lnTo>
                      <a:pt x="0" y="1253278"/>
                    </a:lnTo>
                    <a:close/>
                  </a:path>
                </a:pathLst>
              </a:custGeom>
              <a:solidFill>
                <a:srgbClr val="F9B314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77483" cy="5078084"/>
            </a:xfrm>
            <a:custGeom>
              <a:avLst/>
              <a:gdLst/>
              <a:ahLst/>
              <a:cxnLst/>
              <a:rect r="r" b="b" t="t" l="l"/>
              <a:pathLst>
                <a:path h="5078084" w="6377483">
                  <a:moveTo>
                    <a:pt x="0" y="0"/>
                  </a:moveTo>
                  <a:lnTo>
                    <a:pt x="6377483" y="0"/>
                  </a:lnTo>
                  <a:lnTo>
                    <a:pt x="6377483" y="5078084"/>
                  </a:lnTo>
                  <a:lnTo>
                    <a:pt x="0" y="5078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9691" r="0" b="-11202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636799" y="2830956"/>
            <a:ext cx="4925378" cy="3993851"/>
            <a:chOff x="0" y="0"/>
            <a:chExt cx="6567170" cy="532513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567170" cy="5325135"/>
              <a:chOff x="0" y="0"/>
              <a:chExt cx="1624330" cy="131712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1910" y="43180"/>
                <a:ext cx="1576070" cy="1268864"/>
              </a:xfrm>
              <a:custGeom>
                <a:avLst/>
                <a:gdLst/>
                <a:ahLst/>
                <a:cxnLst/>
                <a:rect r="r" b="b" t="t" l="l"/>
                <a:pathLst>
                  <a:path h="126886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1268864"/>
                    </a:lnTo>
                    <a:lnTo>
                      <a:pt x="0" y="1268864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35560" y="35560"/>
                <a:ext cx="1588770" cy="1281564"/>
              </a:xfrm>
              <a:custGeom>
                <a:avLst/>
                <a:gdLst/>
                <a:ahLst/>
                <a:cxnLst/>
                <a:rect r="r" b="b" t="t" l="l"/>
                <a:pathLst>
                  <a:path h="1281564" w="1588770">
                    <a:moveTo>
                      <a:pt x="1588770" y="1281564"/>
                    </a:moveTo>
                    <a:lnTo>
                      <a:pt x="0" y="1281564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1281564"/>
                    </a:lnTo>
                    <a:close/>
                    <a:moveTo>
                      <a:pt x="12700" y="1268864"/>
                    </a:moveTo>
                    <a:lnTo>
                      <a:pt x="1576070" y="1268864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126886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76070" cy="1268864"/>
              </a:xfrm>
              <a:custGeom>
                <a:avLst/>
                <a:gdLst/>
                <a:ahLst/>
                <a:cxnLst/>
                <a:rect r="r" b="b" t="t" l="l"/>
                <a:pathLst>
                  <a:path h="1268864" w="1576070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1268864"/>
                    </a:lnTo>
                    <a:lnTo>
                      <a:pt x="0" y="126886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77787" cy="5132040"/>
            </a:xfrm>
            <a:custGeom>
              <a:avLst/>
              <a:gdLst/>
              <a:ahLst/>
              <a:cxnLst/>
              <a:rect r="r" b="b" t="t" l="l"/>
              <a:pathLst>
                <a:path h="5132040" w="6377787">
                  <a:moveTo>
                    <a:pt x="0" y="0"/>
                  </a:moveTo>
                  <a:lnTo>
                    <a:pt x="6377787" y="0"/>
                  </a:lnTo>
                  <a:lnTo>
                    <a:pt x="6377787" y="5132040"/>
                  </a:lnTo>
                  <a:lnTo>
                    <a:pt x="0" y="5132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7724" r="-663" b="-39073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28700" y="981075"/>
            <a:ext cx="4488903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 Paws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552910" y="408389"/>
            <a:ext cx="185415" cy="3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2064" y="2300627"/>
            <a:ext cx="13044767" cy="6866540"/>
          </a:xfrm>
          <a:custGeom>
            <a:avLst/>
            <a:gdLst/>
            <a:ahLst/>
            <a:cxnLst/>
            <a:rect r="r" b="b" t="t" l="l"/>
            <a:pathLst>
              <a:path h="6866540" w="13044767">
                <a:moveTo>
                  <a:pt x="0" y="0"/>
                </a:moveTo>
                <a:lnTo>
                  <a:pt x="13044766" y="0"/>
                </a:lnTo>
                <a:lnTo>
                  <a:pt x="13044766" y="6866540"/>
                </a:lnTo>
                <a:lnTo>
                  <a:pt x="0" y="686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579614" y="1479597"/>
            <a:ext cx="4675118" cy="8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01010"/>
                </a:solidFill>
                <a:latin typeface="Montserrat Classic Bold"/>
              </a:rPr>
              <a:t>DESIGN PLAN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81075"/>
            <a:ext cx="4488903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 Paws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52042" y="408389"/>
            <a:ext cx="187151" cy="3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669223" y="808047"/>
            <a:ext cx="6950461" cy="5740484"/>
          </a:xfrm>
          <a:custGeom>
            <a:avLst/>
            <a:gdLst/>
            <a:ahLst/>
            <a:cxnLst/>
            <a:rect r="r" b="b" t="t" l="l"/>
            <a:pathLst>
              <a:path h="5740484" w="6950461">
                <a:moveTo>
                  <a:pt x="0" y="0"/>
                </a:moveTo>
                <a:lnTo>
                  <a:pt x="6950460" y="0"/>
                </a:lnTo>
                <a:lnTo>
                  <a:pt x="6950460" y="5740484"/>
                </a:lnTo>
                <a:lnTo>
                  <a:pt x="0" y="5740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979137"/>
            <a:ext cx="6448950" cy="54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1"/>
              </a:lnSpc>
            </a:pPr>
            <a:r>
              <a:rPr lang="en-US" sz="4299">
                <a:solidFill>
                  <a:srgbClr val="1211CA"/>
                </a:solidFill>
                <a:latin typeface="Montserrat Heavy"/>
              </a:rPr>
              <a:t>Microcontroller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06848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F9B314"/>
                </a:solidFill>
                <a:latin typeface="Montserrat Heavy"/>
              </a:rPr>
              <a:t>Arduino Uno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317032"/>
            <a:ext cx="9959982" cy="6381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3"/>
              </a:lnSpc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Arduino microcontrollers offer many advantages to our design system design [3].</a:t>
            </a:r>
          </a:p>
          <a:p>
            <a:pPr marL="560340" indent="-280170" lvl="1">
              <a:lnSpc>
                <a:spcPts val="3633"/>
              </a:lnSpc>
              <a:buFont typeface="Arial"/>
              <a:buChar char="•"/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L</a:t>
            </a:r>
            <a:r>
              <a:rPr lang="en-US" sz="2595">
                <a:solidFill>
                  <a:srgbClr val="2D262A"/>
                </a:solidFill>
                <a:latin typeface="Montserrat Classic"/>
              </a:rPr>
              <a:t>ow-power requirement</a:t>
            </a:r>
          </a:p>
          <a:p>
            <a:pPr marL="560340" indent="-280170" lvl="1">
              <a:lnSpc>
                <a:spcPts val="3633"/>
              </a:lnSpc>
              <a:buFont typeface="Arial"/>
              <a:buChar char="•"/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Support for a wide-range of peripherals</a:t>
            </a:r>
          </a:p>
          <a:p>
            <a:pPr marL="1120680" indent="-373560" lvl="2">
              <a:lnSpc>
                <a:spcPts val="3633"/>
              </a:lnSpc>
              <a:buFont typeface="Arial"/>
              <a:buChar char="⚬"/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SD Card I/O</a:t>
            </a:r>
          </a:p>
          <a:p>
            <a:pPr marL="1120680" indent="-373560" lvl="2">
              <a:lnSpc>
                <a:spcPts val="3633"/>
              </a:lnSpc>
              <a:buFont typeface="Arial"/>
              <a:buChar char="⚬"/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WiFi/Bluetooth</a:t>
            </a:r>
          </a:p>
          <a:p>
            <a:pPr marL="560340" indent="-280170" lvl="1">
              <a:lnSpc>
                <a:spcPts val="3633"/>
              </a:lnSpc>
              <a:buFont typeface="Arial"/>
              <a:buChar char="•"/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Digital/analog sensor support</a:t>
            </a:r>
          </a:p>
          <a:p>
            <a:pPr marL="560340" indent="-280170" lvl="1">
              <a:lnSpc>
                <a:spcPts val="3633"/>
              </a:lnSpc>
              <a:buFont typeface="Arial"/>
              <a:buChar char="•"/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Well-supported software libraries </a:t>
            </a:r>
          </a:p>
          <a:p>
            <a:pPr marL="1120680" indent="-373560" lvl="2">
              <a:lnSpc>
                <a:spcPts val="3633"/>
              </a:lnSpc>
              <a:buFont typeface="Arial"/>
              <a:buChar char="⚬"/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SD-FATLIB (FAT16/FAT32 file system)</a:t>
            </a:r>
          </a:p>
          <a:p>
            <a:pPr marL="1120680" indent="-373560" lvl="2">
              <a:lnSpc>
                <a:spcPts val="3633"/>
              </a:lnSpc>
              <a:buFont typeface="Arial"/>
              <a:buChar char="⚬"/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ArduinoBLE (Bluetooth), ConnectionHandler (WiFi)</a:t>
            </a:r>
          </a:p>
          <a:p>
            <a:pPr>
              <a:lnSpc>
                <a:spcPts val="3633"/>
              </a:lnSpc>
            </a:pPr>
          </a:p>
          <a:p>
            <a:pPr>
              <a:lnSpc>
                <a:spcPts val="3633"/>
              </a:lnSpc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Alternatives considered:</a:t>
            </a:r>
          </a:p>
          <a:p>
            <a:pPr marL="560340" indent="-280170" lvl="1">
              <a:lnSpc>
                <a:spcPts val="3633"/>
              </a:lnSpc>
              <a:buFont typeface="Arial"/>
              <a:buChar char="•"/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Basys Board (HDL-based)</a:t>
            </a:r>
          </a:p>
          <a:p>
            <a:pPr marL="560340" indent="-280170" lvl="1">
              <a:lnSpc>
                <a:spcPts val="3633"/>
              </a:lnSpc>
              <a:buFont typeface="Arial"/>
              <a:buChar char="•"/>
            </a:pPr>
            <a:r>
              <a:rPr lang="en-US" sz="2595">
                <a:solidFill>
                  <a:srgbClr val="2D262A"/>
                </a:solidFill>
                <a:latin typeface="Montserrat Classic"/>
              </a:rPr>
              <a:t>Raspberry Pi (less hardware support, dev-focused)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69223" y="8101965"/>
            <a:ext cx="6590077" cy="8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01010"/>
                </a:solidFill>
                <a:latin typeface="Montserrat Classic Bold"/>
              </a:rPr>
              <a:t>HARDWARE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4488903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 Paws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537097" y="408389"/>
            <a:ext cx="217041" cy="3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9012429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002220" y="644195"/>
          <a:ext cx="13334005" cy="7264802"/>
        </p:xfrm>
        <a:graphic>
          <a:graphicData uri="http://schemas.openxmlformats.org/drawingml/2006/table">
            <a:tbl>
              <a:tblPr/>
              <a:tblGrid>
                <a:gridCol w="2476376"/>
                <a:gridCol w="1522289"/>
                <a:gridCol w="2539990"/>
                <a:gridCol w="2211383"/>
                <a:gridCol w="2246625"/>
                <a:gridCol w="2337342"/>
              </a:tblGrid>
              <a:tr h="14853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Medium"/>
                        </a:rPr>
                        <a:t>Sensor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31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Medium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1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Medium"/>
                        </a:rPr>
                        <a:t>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1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Medium"/>
                        </a:rPr>
                        <a:t>Voltage and 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1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Medium"/>
                        </a:rPr>
                        <a:t>Wavelength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1C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 Medium"/>
                        </a:rPr>
                        <a:t>Microcontroller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11CA"/>
                    </a:solidFill>
                  </a:tcPr>
                </a:tc>
              </a:tr>
              <a:tr h="21556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</a:rPr>
                        <a:t>DS18B20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</a:rPr>
                        <a:t>(Digital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</a:rPr>
                        <a:t>T</a:t>
                      </a: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</a:rPr>
                        <a:t>hermometer)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31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$ 13.66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length - 91cm</a:t>
                      </a:r>
                      <a:endParaRPr lang="en-US" sz="1100"/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diameter - 4 mm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3.0 ~ 5.5VDD</a:t>
                      </a:r>
                      <a:endParaRPr lang="en-US" sz="1100"/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 1-1.5mA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  <a:ea typeface="Montserrat"/>
                        </a:rPr>
                        <a:t>Temperature range -55°C – 125°C</a:t>
                      </a:r>
                      <a:endParaRPr lang="en-US" sz="1100"/>
                    </a:p>
                    <a:p>
                      <a:pPr>
                        <a:lnSpc>
                          <a:spcPts val="22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Arduino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12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</a:rPr>
                        <a:t>Pulse Sensor (Photoplethysmography)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31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$ 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24.99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4 x 0.5 x 6 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3.0 - 5.5V</a:t>
                      </a:r>
                      <a:endParaRPr lang="en-US" sz="1100"/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 4mA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LED output 565nm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Arduino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25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Montserrat"/>
                        </a:rPr>
                        <a:t>MAX3012 (Pulse Detection ppg) 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31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$12.99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5.6mm x 3.3mm x 1.55mm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3.3- 5V</a:t>
                      </a:r>
                      <a:endParaRPr lang="en-US" sz="1100"/>
                    </a:p>
                    <a:p>
                      <a:pPr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 20mA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LED output 660/880nm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Montserrat"/>
                        </a:rPr>
                        <a:t>Arduino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777745" y="1438070"/>
            <a:ext cx="6448950" cy="54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1"/>
              </a:lnSpc>
            </a:pPr>
            <a:r>
              <a:rPr lang="en-US" sz="4299">
                <a:solidFill>
                  <a:srgbClr val="1211CA"/>
                </a:solidFill>
                <a:latin typeface="Montserrat Heavy"/>
              </a:rPr>
              <a:t>Sensors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7745" y="2084831"/>
            <a:ext cx="6448950" cy="52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F9B314"/>
                </a:solidFill>
                <a:latin typeface="Montserrat Heavy"/>
              </a:rPr>
              <a:t>Review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9223" y="8101965"/>
            <a:ext cx="6590077" cy="8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101010"/>
                </a:solidFill>
                <a:latin typeface="Montserrat Classic Bold"/>
              </a:rPr>
              <a:t>HARDWARE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37097" y="408389"/>
            <a:ext cx="217041" cy="39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78848" y="7320767"/>
            <a:ext cx="431974" cy="4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 Classic"/>
              </a:rPr>
              <a:t>[4]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DAFwTis6P_k</dc:identifier>
  <dcterms:modified xsi:type="dcterms:W3CDTF">2011-08-01T06:04:30Z</dcterms:modified>
  <cp:revision>1</cp:revision>
  <dc:title>MidSemester Review</dc:title>
</cp:coreProperties>
</file>